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3" r:id="rId3"/>
    <p:sldId id="294" r:id="rId4"/>
    <p:sldId id="309" r:id="rId5"/>
    <p:sldId id="306" r:id="rId6"/>
    <p:sldId id="284" r:id="rId7"/>
    <p:sldId id="297" r:id="rId8"/>
    <p:sldId id="264" r:id="rId9"/>
    <p:sldId id="268" r:id="rId10"/>
    <p:sldId id="265" r:id="rId11"/>
    <p:sldId id="292" r:id="rId12"/>
    <p:sldId id="267" r:id="rId13"/>
    <p:sldId id="269" r:id="rId14"/>
    <p:sldId id="272" r:id="rId15"/>
    <p:sldId id="291" r:id="rId16"/>
    <p:sldId id="290" r:id="rId17"/>
    <p:sldId id="289" r:id="rId18"/>
    <p:sldId id="288" r:id="rId19"/>
    <p:sldId id="287" r:id="rId20"/>
    <p:sldId id="270" r:id="rId21"/>
    <p:sldId id="298" r:id="rId22"/>
    <p:sldId id="299" r:id="rId23"/>
    <p:sldId id="300" r:id="rId24"/>
    <p:sldId id="301" r:id="rId25"/>
    <p:sldId id="302" r:id="rId26"/>
    <p:sldId id="295" r:id="rId27"/>
    <p:sldId id="296" r:id="rId28"/>
    <p:sldId id="279" r:id="rId29"/>
    <p:sldId id="286" r:id="rId30"/>
    <p:sldId id="262" r:id="rId31"/>
    <p:sldId id="307" r:id="rId32"/>
    <p:sldId id="308" r:id="rId33"/>
    <p:sldId id="263" r:id="rId34"/>
    <p:sldId id="304" r:id="rId35"/>
    <p:sldId id="261" r:id="rId36"/>
    <p:sldId id="281" r:id="rId37"/>
    <p:sldId id="305" r:id="rId38"/>
    <p:sldId id="282" r:id="rId39"/>
    <p:sldId id="283" r:id="rId40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00"/>
    <a:srgbClr val="996633"/>
    <a:srgbClr val="CC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5" autoAdjust="0"/>
    <p:restoredTop sz="9466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22B74EF-E4A7-4727-A651-9C0573F652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09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1"/>
            <a:ext cx="548640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4FE0A8F-B977-4EF5-A8FF-BAF9ABB7AE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31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07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D28A0-84B7-4160-B2D3-9BB6C3EF8EAF}" type="slidenum">
              <a:rPr lang="en-US"/>
              <a:pPr/>
              <a:t>10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1"/>
            <a:ext cx="5029200" cy="418338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600"/>
              <a:t>The south shore coastal marshes were used by farmers during dry years. </a:t>
            </a:r>
          </a:p>
          <a:p>
            <a:pPr>
              <a:buFontTx/>
              <a:buChar char="•"/>
            </a:pPr>
            <a:r>
              <a:rPr lang="en-US" sz="1600"/>
              <a:t>Development has destroyed many wetlands parcel by parcel</a:t>
            </a:r>
          </a:p>
          <a:p>
            <a:pPr lvl="1">
              <a:buFontTx/>
              <a:buChar char="•"/>
            </a:pPr>
            <a:r>
              <a:rPr lang="en-US" sz="1600"/>
              <a:t>Interstate highway construction </a:t>
            </a:r>
          </a:p>
          <a:p>
            <a:pPr lvl="1">
              <a:buFontTx/>
              <a:buChar char="•"/>
            </a:pPr>
            <a:r>
              <a:rPr lang="en-US" sz="1600"/>
              <a:t>Pullium power plant construction and fly ash disposal</a:t>
            </a:r>
          </a:p>
          <a:p>
            <a:pPr lvl="1">
              <a:buFontTx/>
              <a:buChar char="•"/>
            </a:pPr>
            <a:r>
              <a:rPr lang="en-US" sz="1600"/>
              <a:t>Oil storage tanks</a:t>
            </a:r>
          </a:p>
          <a:p>
            <a:pPr lvl="1">
              <a:buFontTx/>
              <a:buChar char="•"/>
            </a:pPr>
            <a:endParaRPr lang="en-US" sz="1600"/>
          </a:p>
          <a:p>
            <a:pPr>
              <a:buFontTx/>
              <a:buChar char="•"/>
            </a:pPr>
            <a:endParaRPr lang="en-US" sz="1600"/>
          </a:p>
          <a:p>
            <a:pPr>
              <a:buFontTx/>
              <a:buChar char="•"/>
            </a:pPr>
            <a:endParaRPr lang="en-US" sz="16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543E81-FD4F-4B5B-B1F3-69DBF089DC20}" type="slidenum">
              <a:rPr lang="en-US"/>
              <a:pPr/>
              <a:t>11</a:t>
            </a:fld>
            <a:endParaRPr lang="en-US"/>
          </a:p>
        </p:txBody>
      </p:sp>
      <p:sp>
        <p:nvSpPr>
          <p:cNvPr id="139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Char char="•"/>
            </a:pPr>
            <a:r>
              <a:rPr lang="en-US" sz="1600"/>
              <a:t>Municipal incinerator and landfill</a:t>
            </a:r>
          </a:p>
          <a:p>
            <a:pPr lvl="1">
              <a:buFontTx/>
              <a:buChar char="•"/>
            </a:pPr>
            <a:r>
              <a:rPr lang="en-US" sz="1600"/>
              <a:t>Dikes built to contain sediments dredged from the shipping channel hardened the shoreline</a:t>
            </a:r>
          </a:p>
          <a:p>
            <a:pPr lvl="1">
              <a:buFontTx/>
              <a:buChar char="•"/>
            </a:pPr>
            <a:r>
              <a:rPr lang="en-US" sz="1600"/>
              <a:t>Rising water levels flooded the emergent wetlands beginning in the late 1960s and continuing until today.</a:t>
            </a:r>
          </a:p>
          <a:p>
            <a:pPr lvl="1">
              <a:buFontTx/>
              <a:buChar char="•"/>
            </a:pPr>
            <a:endParaRPr lang="en-US" sz="1600"/>
          </a:p>
          <a:p>
            <a:pPr lvl="1">
              <a:buFontTx/>
              <a:buChar char="•"/>
            </a:pPr>
            <a:endParaRPr lang="en-US" sz="16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57ED20-A9F9-4927-8915-49F8188B21D3}" type="slidenum">
              <a:rPr lang="en-US"/>
              <a:pPr/>
              <a:t>12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1"/>
            <a:ext cx="5029200" cy="4183380"/>
          </a:xfrm>
        </p:spPr>
        <p:txBody>
          <a:bodyPr/>
          <a:lstStyle/>
          <a:p>
            <a:r>
              <a:rPr lang="en-US" sz="1600"/>
              <a:t>As the islands eroded, the coastal marshes lost their protection from storm waves and ice breakup</a:t>
            </a:r>
          </a:p>
          <a:p>
            <a:r>
              <a:rPr lang="en-US" sz="1600"/>
              <a:t>Two severe spring storms in the early 1970s destroyed nearly all the islands and remaining coastal marshes.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B41B5E-B961-4861-B30E-60544709684E}" type="slidenum">
              <a:rPr lang="en-US"/>
              <a:pPr/>
              <a:t>13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1"/>
            <a:ext cx="5029200" cy="418338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Within ten years the islands and surrounding submerged aquatic plant beds and emergent marshes had nearly disappeared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90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71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97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32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69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21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7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46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76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1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97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45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66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12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4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2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66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677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64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409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84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144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719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8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651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878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12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4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34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8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8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7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E0A8F-B977-4EF5-A8FF-BAF9ABB7AE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7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1B129-5D0C-469F-8FFB-EE801A1D5630}" type="slidenum">
              <a:rPr lang="en-US"/>
              <a:pPr/>
              <a:t>9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1"/>
            <a:ext cx="5029200" cy="418338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600"/>
              <a:t>The delta and other coastal wetlands were once protected by a group of small islands, also known as the Cat Island chain. </a:t>
            </a:r>
          </a:p>
          <a:p>
            <a:pPr>
              <a:buFontTx/>
              <a:buChar char="•"/>
            </a:pPr>
            <a:r>
              <a:rPr lang="en-US" sz="1600"/>
              <a:t>The islands reduced wind and wave fetch and dampened wave energy, reducing turbidity from sediment resuspension and damage to aquatic vegetation in southwest Green Bay.</a:t>
            </a:r>
          </a:p>
          <a:p>
            <a:pPr>
              <a:buFontTx/>
              <a:buChar char="•"/>
            </a:pPr>
            <a:r>
              <a:rPr lang="en-US" sz="1600"/>
              <a:t>The islands may be the remnant of an earlier shoreline for the south shore of the Bay, and were first impacted by dredging a navigation channel through the chain more than 100 years ago.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268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1269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0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1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2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3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5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6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0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1281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99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300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1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2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3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4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5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6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7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8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9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0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1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2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3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4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5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6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317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1318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9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0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1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2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3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4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325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1326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2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133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33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1332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333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334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00045C6-5DB0-4164-B4B4-5BC5F23E98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6AB02-6587-4932-B515-9A2936FBA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9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E91BF-8B62-40AF-9754-9F1CDB32BF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21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0A4D401-F7FC-402A-9291-1ACCB3EC9E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6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890D092-524E-4ABB-8429-40A1E1EA06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9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64709-9F43-45EC-8AD1-319A728886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2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726A3-5986-4979-AFA9-CDE31A1454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3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79437-E619-4818-867E-AC24F5430B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3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A93C8-0192-4DAF-A5DD-7E1307FA81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3D4BB-3F94-4E92-96D3-7C7D035328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2427E-096A-439B-9A1D-2EAB723C31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4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965E-0D9E-4CFA-9751-D8E9D01190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6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322CF-4908-4074-A0F7-D0506D27C3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4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244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45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024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57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025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0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1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027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94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295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302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30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06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30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1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31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EE08E20-1A18-4A77-AA0C-571DF29A69F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hyperlink" Target="http://www.fws.gov/" TargetMode="External"/><Relationship Id="rId12" Type="http://schemas.openxmlformats.org/officeDocument/2006/relationships/image" Target="../media/image9.png"/><Relationship Id="rId1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hyperlink" Target="http://www.dot.wisconsin.gov/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epa.gov/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://www.co.brown.wi.us/" TargetMode="External"/><Relationship Id="rId9" Type="http://schemas.openxmlformats.org/officeDocument/2006/relationships/hyperlink" Target="http://dnr.wi.gov/" TargetMode="External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783498" y="1905000"/>
            <a:ext cx="78325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Cat Island Chain Restoration Project </a:t>
            </a:r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 Port &amp; Solid Waste Department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14800"/>
            <a:ext cx="1381125" cy="1384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60315"/>
            <a:ext cx="1369570" cy="1693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uck creek delta Aug 15 19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438400" y="2590800"/>
            <a:ext cx="26872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Duck Creek Delta Marsh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265802" y="498475"/>
            <a:ext cx="1203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Cat Island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870325" y="41275"/>
            <a:ext cx="16847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Long Tail Point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660525" y="4156075"/>
            <a:ext cx="19835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I-43 Construction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717925" y="727075"/>
            <a:ext cx="14253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Bass Islands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527925" y="2590800"/>
            <a:ext cx="9412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Landfill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267200" y="3894138"/>
            <a:ext cx="51577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90% of Coastal Wetlands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Lost from Southern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Green Bay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336925" y="5908675"/>
            <a:ext cx="13418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Agriculture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477000" y="6459066"/>
            <a:ext cx="26319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Photo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by WDNR, 1969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Images\Habitat\riparian\Ken Euers Park 1970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76199"/>
            <a:ext cx="9087218" cy="669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6957" y="2022764"/>
            <a:ext cx="19654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Duck Creek Delta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19200" y="4918075"/>
            <a:ext cx="24155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Municipal incinerator</a:t>
            </a:r>
          </a:p>
          <a:p>
            <a:r>
              <a:rPr lang="en-US" dirty="0"/>
              <a:t>and landfill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013325" y="574675"/>
            <a:ext cx="16847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Long Tail Point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922345" y="179259"/>
            <a:ext cx="17115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Little Tail Point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460227" y="1260475"/>
            <a:ext cx="18494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 Island Chain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953000" y="5486400"/>
            <a:ext cx="4713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Bayport Dredge Spoil Disposal</a:t>
            </a:r>
          </a:p>
          <a:p>
            <a:r>
              <a:rPr lang="en-US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Atkinson’s Marsh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546725" y="4232275"/>
            <a:ext cx="23316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Rock dikes hardened</a:t>
            </a:r>
          </a:p>
          <a:p>
            <a:r>
              <a:rPr lang="en-US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shoreline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219200" y="1219200"/>
            <a:ext cx="16239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Peter’s Marsh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477000" y="6459066"/>
            <a:ext cx="26319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Photo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Courtesy of  Tom 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Erdman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1970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4000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ashed up debris on sh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5800" y="457200"/>
            <a:ext cx="7537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Rising Great Lakes water levels and severe storms</a:t>
            </a:r>
          </a:p>
          <a:p>
            <a:pPr algn="ctr" eaLnBrk="1" hangingPunct="1"/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 1970s caused wetland and island erosion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at Island Chain 1976 looking west (Erdma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108325" y="4070350"/>
            <a:ext cx="52752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Green Bay Islands during</a:t>
            </a:r>
          </a:p>
          <a:p>
            <a:pPr eaLnBrk="1" hangingPunct="1"/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high water levels in 1976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5125" y="2632075"/>
            <a:ext cx="1203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Cat Island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013325" y="1336675"/>
            <a:ext cx="15814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Willow Island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622925" y="2860675"/>
            <a:ext cx="18741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Lone Tree Island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5013325" y="6001866"/>
            <a:ext cx="15421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Grassy Island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477000" y="6459066"/>
            <a:ext cx="26319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Photo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Courtesy of  Tom 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Erdman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1976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4" name="Picture 4" descr="_F2Y184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5867400" y="6463099"/>
            <a:ext cx="3124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 algn="r"/>
            <a:r>
              <a:rPr lang="en-US" dirty="0" smtClean="0"/>
              <a:t>Brown </a:t>
            </a:r>
            <a:r>
              <a:rPr lang="en-US" dirty="0"/>
              <a:t>County </a:t>
            </a:r>
            <a:r>
              <a:rPr lang="en-US" dirty="0" smtClean="0"/>
              <a:t>Aerial Photography ,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65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22960" y="2286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1938</a:t>
            </a:r>
            <a:endParaRPr lang="en-US" sz="36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67400" y="6570314"/>
            <a:ext cx="3124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 algn="r"/>
            <a:r>
              <a:rPr lang="en-US" dirty="0" smtClean="0"/>
              <a:t>Brown </a:t>
            </a:r>
            <a:r>
              <a:rPr lang="en-US" dirty="0"/>
              <a:t>County </a:t>
            </a:r>
            <a:r>
              <a:rPr lang="en-US" dirty="0" smtClean="0"/>
              <a:t>Aerial Photography , 1938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65697" y="5105400"/>
            <a:ext cx="1203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Cat Island</a:t>
            </a:r>
          </a:p>
        </p:txBody>
      </p:sp>
    </p:spTree>
    <p:extLst>
      <p:ext uri="{BB962C8B-B14F-4D97-AF65-F5344CB8AC3E}">
        <p14:creationId xmlns:p14="http://schemas.microsoft.com/office/powerpoint/2010/main" val="32366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666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22960" y="2286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1960</a:t>
            </a:r>
            <a:endParaRPr lang="en-US" sz="36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67400" y="6570314"/>
            <a:ext cx="3124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 algn="r"/>
            <a:r>
              <a:rPr lang="en-US" dirty="0" smtClean="0"/>
              <a:t>Brown </a:t>
            </a:r>
            <a:r>
              <a:rPr lang="en-US" dirty="0"/>
              <a:t>County </a:t>
            </a:r>
            <a:r>
              <a:rPr lang="en-US" dirty="0" smtClean="0"/>
              <a:t>Aerial Photography , 1960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65697" y="5105400"/>
            <a:ext cx="1203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Cat Island</a:t>
            </a:r>
          </a:p>
        </p:txBody>
      </p:sp>
    </p:spTree>
    <p:extLst>
      <p:ext uri="{BB962C8B-B14F-4D97-AF65-F5344CB8AC3E}">
        <p14:creationId xmlns:p14="http://schemas.microsoft.com/office/powerpoint/2010/main" val="33311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55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22960" y="2286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2000</a:t>
            </a:r>
            <a:endParaRPr lang="en-US" sz="36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67400" y="6570314"/>
            <a:ext cx="3124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 algn="r"/>
            <a:r>
              <a:rPr lang="en-US" dirty="0" smtClean="0"/>
              <a:t>Brown </a:t>
            </a:r>
            <a:r>
              <a:rPr lang="en-US" dirty="0"/>
              <a:t>County </a:t>
            </a:r>
            <a:r>
              <a:rPr lang="en-US" dirty="0" smtClean="0"/>
              <a:t>Aerial Photography , 2000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65697" y="5105400"/>
            <a:ext cx="1203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Cat Island</a:t>
            </a:r>
          </a:p>
        </p:txBody>
      </p:sp>
    </p:spTree>
    <p:extLst>
      <p:ext uri="{BB962C8B-B14F-4D97-AF65-F5344CB8AC3E}">
        <p14:creationId xmlns:p14="http://schemas.microsoft.com/office/powerpoint/2010/main" val="50865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5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22960" y="2286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2010</a:t>
            </a:r>
            <a:endParaRPr lang="en-US" sz="36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67400" y="6570314"/>
            <a:ext cx="3124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 algn="r"/>
            <a:r>
              <a:rPr lang="en-US" dirty="0" smtClean="0"/>
              <a:t>Brown </a:t>
            </a:r>
            <a:r>
              <a:rPr lang="en-US" dirty="0"/>
              <a:t>County </a:t>
            </a:r>
            <a:r>
              <a:rPr lang="en-US" dirty="0" smtClean="0"/>
              <a:t>Aerial Photography , 2010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265697" y="5105400"/>
            <a:ext cx="1203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Cat Island</a:t>
            </a:r>
          </a:p>
        </p:txBody>
      </p:sp>
    </p:spTree>
    <p:extLst>
      <p:ext uri="{BB962C8B-B14F-4D97-AF65-F5344CB8AC3E}">
        <p14:creationId xmlns:p14="http://schemas.microsoft.com/office/powerpoint/2010/main" val="13361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spect="1" noChangeArrowheads="1" noTextEdit="1"/>
          </p:cNvSpPr>
          <p:nvPr/>
        </p:nvSpPr>
        <p:spPr bwMode="auto">
          <a:xfrm>
            <a:off x="3657600" y="835025"/>
            <a:ext cx="50768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3" descr="D:\_MG_2431_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867400" y="6570314"/>
            <a:ext cx="3124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</a:lstStyle>
          <a:p>
            <a:pPr algn="r"/>
            <a:r>
              <a:rPr lang="en-US" dirty="0" smtClean="0"/>
              <a:t>Brown </a:t>
            </a:r>
            <a:r>
              <a:rPr lang="en-US" dirty="0"/>
              <a:t>County </a:t>
            </a:r>
            <a:r>
              <a:rPr lang="en-US" dirty="0" smtClean="0"/>
              <a:t>Aerial Photography , 2012</a:t>
            </a:r>
            <a:endParaRPr lang="en-US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924800" y="-1143000"/>
            <a:ext cx="37861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buFont typeface="Wingdings" pitchFamily="2" charset="2"/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Current Conditions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Tahoma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43000" y="4419600"/>
            <a:ext cx="12034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Cat Island</a:t>
            </a:r>
          </a:p>
        </p:txBody>
      </p:sp>
    </p:spTree>
    <p:extLst>
      <p:ext uri="{BB962C8B-B14F-4D97-AF65-F5344CB8AC3E}">
        <p14:creationId xmlns:p14="http://schemas.microsoft.com/office/powerpoint/2010/main" val="14572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3733800" cy="224676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kern="1200" dirty="0">
                <a:latin typeface="Arial" charset="0"/>
              </a:rPr>
              <a:t>The Cat Island Chain project developed out of the 1988 Lower Green Bay Remedial Action Plan (RAP) and was the top priority project for habitat restoration.   </a:t>
            </a:r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447800"/>
            <a:ext cx="4900613" cy="3552825"/>
          </a:xfrm>
          <a:noFill/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343400" y="5181600"/>
            <a:ext cx="6553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>
                <a:latin typeface="Times New Roman" pitchFamily="18" charset="0"/>
              </a:rPr>
              <a:t>Members of the Citizens Advisory Committee and DNR staff</a:t>
            </a:r>
          </a:p>
          <a:p>
            <a:r>
              <a:rPr lang="en-US" sz="1200">
                <a:latin typeface="Times New Roman" pitchFamily="18" charset="0"/>
              </a:rPr>
              <a:t>worked together to develop the Lower Green Bay Remedial</a:t>
            </a:r>
          </a:p>
          <a:p>
            <a:r>
              <a:rPr lang="en-US" sz="1200">
                <a:latin typeface="Times New Roman" pitchFamily="18" charset="0"/>
              </a:rPr>
              <a:t>Action Plan. (Photo by Dave Crehore)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457200" y="277813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Project Beginning</a:t>
            </a:r>
          </a:p>
        </p:txBody>
      </p:sp>
    </p:spTree>
    <p:extLst>
      <p:ext uri="{BB962C8B-B14F-4D97-AF65-F5344CB8AC3E}">
        <p14:creationId xmlns:p14="http://schemas.microsoft.com/office/powerpoint/2010/main" val="23139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915400" cy="533400"/>
          </a:xfrm>
        </p:spPr>
        <p:txBody>
          <a:bodyPr/>
          <a:lstStyle/>
          <a:p>
            <a:r>
              <a:rPr lang="en-US" dirty="0"/>
              <a:t>Lost habitat </a:t>
            </a:r>
            <a:r>
              <a:rPr lang="en-US" dirty="0" smtClean="0"/>
              <a:t>affects</a:t>
            </a:r>
            <a:endParaRPr lang="en-US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791200" y="1524000"/>
            <a:ext cx="3048000" cy="4876800"/>
          </a:xfrm>
        </p:spPr>
        <p:txBody>
          <a:bodyPr/>
          <a:lstStyle/>
          <a:p>
            <a:r>
              <a:rPr lang="en-US" sz="2800" dirty="0"/>
              <a:t>Colonial Nesting Water Birds</a:t>
            </a:r>
          </a:p>
          <a:p>
            <a:r>
              <a:rPr lang="en-US" sz="2800" dirty="0"/>
              <a:t>Shorebirds</a:t>
            </a:r>
          </a:p>
          <a:p>
            <a:r>
              <a:rPr lang="en-US" sz="2800"/>
              <a:t>Waterfowl</a:t>
            </a:r>
          </a:p>
          <a:p>
            <a:r>
              <a:rPr lang="en-US" sz="2800" dirty="0"/>
              <a:t>Fish Spawning</a:t>
            </a:r>
          </a:p>
          <a:p>
            <a:r>
              <a:rPr lang="en-US" sz="2800" dirty="0"/>
              <a:t>Fish Nurseries</a:t>
            </a:r>
          </a:p>
          <a:p>
            <a:r>
              <a:rPr lang="en-US" sz="2800" dirty="0"/>
              <a:t>Turtles</a:t>
            </a:r>
          </a:p>
          <a:p>
            <a:r>
              <a:rPr lang="en-US" sz="2800" dirty="0"/>
              <a:t>Amphibians</a:t>
            </a:r>
          </a:p>
          <a:p>
            <a:r>
              <a:rPr lang="en-US" sz="2800" dirty="0"/>
              <a:t>Invertebrates</a:t>
            </a:r>
          </a:p>
        </p:txBody>
      </p:sp>
      <p:pic>
        <p:nvPicPr>
          <p:cNvPr id="32772" name="Picture 4" descr="bird feeding another b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038600"/>
            <a:ext cx="19272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Musky Fishing on Great Lak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67200"/>
            <a:ext cx="17240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S26 Bittern Least (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57400"/>
            <a:ext cx="1719263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S29 Blanding Turtle (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400"/>
            <a:ext cx="1974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S23 Green Wing Teal (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209800"/>
            <a:ext cx="1397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S25 Sora Rail (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196215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Fisheries Benefits from Recreation of Cat Island Chain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4572000" cy="4876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 Increased Vegetation</a:t>
            </a:r>
          </a:p>
          <a:p>
            <a:pPr lvl="1" eaLnBrk="1" hangingPunct="1">
              <a:defRPr/>
            </a:pPr>
            <a:r>
              <a:rPr lang="en-US" smtClean="0"/>
              <a:t>Nursery habitat</a:t>
            </a:r>
          </a:p>
          <a:p>
            <a:pPr lvl="1" eaLnBrk="1" hangingPunct="1">
              <a:defRPr/>
            </a:pPr>
            <a:r>
              <a:rPr lang="en-US" smtClean="0"/>
              <a:t>Habitat for sunfish spp.</a:t>
            </a:r>
          </a:p>
          <a:p>
            <a:pPr lvl="1" eaLnBrk="1" hangingPunct="1">
              <a:defRPr/>
            </a:pPr>
            <a:r>
              <a:rPr lang="en-US" smtClean="0"/>
              <a:t>Spawning habitat</a:t>
            </a:r>
          </a:p>
          <a:p>
            <a:pPr eaLnBrk="1" hangingPunct="1">
              <a:defRPr/>
            </a:pPr>
            <a:r>
              <a:rPr lang="en-US" smtClean="0"/>
              <a:t> Increased Water Clarity</a:t>
            </a:r>
          </a:p>
          <a:p>
            <a:pPr lvl="1" eaLnBrk="1" hangingPunct="1">
              <a:defRPr/>
            </a:pPr>
            <a:r>
              <a:rPr lang="en-US" smtClean="0"/>
              <a:t>Predation by visual predators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n-US" smtClean="0"/>
              <a:t>   </a:t>
            </a:r>
          </a:p>
        </p:txBody>
      </p:sp>
      <p:pic>
        <p:nvPicPr>
          <p:cNvPr id="21508" name="Picture 4" descr="GBoverall19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22" b="50000"/>
          <a:stretch>
            <a:fillRect/>
          </a:stretch>
        </p:blipFill>
        <p:spPr bwMode="auto">
          <a:xfrm>
            <a:off x="4724400" y="2362200"/>
            <a:ext cx="4143375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7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Improved Nursery Habitat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Fish species which rely on structure to hide juvenile fish will benefit from the increase in aquatic vegetation.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mtClean="0"/>
              <a:t>		</a:t>
            </a:r>
          </a:p>
        </p:txBody>
      </p:sp>
      <p:pic>
        <p:nvPicPr>
          <p:cNvPr id="22532" name="Picture 4" descr="sei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32188"/>
            <a:ext cx="41910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P70803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358775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Sunfish Species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724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Sunfish Species; bluegill, largemouth bass, pumpkinseed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Feeding shift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Insectivore → planktivore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Insectivore → piscivore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Adapted to forage in  vegetation during insectivore phase</a:t>
            </a:r>
          </a:p>
        </p:txBody>
      </p:sp>
      <p:pic>
        <p:nvPicPr>
          <p:cNvPr id="23556" name="Picture 4" descr="300px-Lepomis_macrochirus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5607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2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304800" y="1524000"/>
            <a:ext cx="38862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Muskellunge Spawning Habitat</a:t>
            </a:r>
          </a:p>
        </p:txBody>
      </p:sp>
      <p:pic>
        <p:nvPicPr>
          <p:cNvPr id="24579" name="Content Placeholder 5" descr="Sheltered Bay Are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5926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DSC016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3733800" cy="287496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7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Improved Predation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Visual predators</a:t>
            </a:r>
          </a:p>
          <a:p>
            <a:pPr lvl="1" eaLnBrk="1" hangingPunct="1">
              <a:defRPr/>
            </a:pPr>
            <a:r>
              <a:rPr lang="en-US" dirty="0" smtClean="0"/>
              <a:t>Increased efficiency</a:t>
            </a:r>
          </a:p>
          <a:p>
            <a:pPr eaLnBrk="1" hangingPunct="1">
              <a:defRPr/>
            </a:pPr>
            <a:r>
              <a:rPr lang="en-US" dirty="0" smtClean="0"/>
              <a:t>Reduced recruitment of Common Carp</a:t>
            </a:r>
          </a:p>
          <a:p>
            <a:pPr eaLnBrk="1" hangingPunct="1">
              <a:defRPr/>
            </a:pPr>
            <a:r>
              <a:rPr lang="en-US" dirty="0" smtClean="0"/>
              <a:t>Reduction in</a:t>
            </a:r>
          </a:p>
          <a:p>
            <a:pPr lvl="1" eaLnBrk="1" hangingPunct="1">
              <a:defRPr/>
            </a:pPr>
            <a:r>
              <a:rPr lang="en-US" dirty="0" smtClean="0"/>
              <a:t>Bullheads</a:t>
            </a:r>
          </a:p>
          <a:p>
            <a:pPr lvl="1" eaLnBrk="1" hangingPunct="1">
              <a:defRPr/>
            </a:pPr>
            <a:r>
              <a:rPr lang="en-US" dirty="0" smtClean="0"/>
              <a:t>Gizzard Shad</a:t>
            </a:r>
          </a:p>
        </p:txBody>
      </p:sp>
      <p:pic>
        <p:nvPicPr>
          <p:cNvPr id="25604" name="Picture 4" descr="Muskellunge M-147_Engbret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/>
          <a:stretch>
            <a:fillRect/>
          </a:stretch>
        </p:blipFill>
        <p:spPr bwMode="auto">
          <a:xfrm>
            <a:off x="4596386" y="1981200"/>
            <a:ext cx="4547614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596386" y="5578475"/>
            <a:ext cx="4557911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>
                <a:latin typeface="Garamond" pitchFamily="18" charset="0"/>
              </a:rPr>
              <a:t>Photo from E. </a:t>
            </a:r>
            <a:r>
              <a:rPr lang="en-US" i="1" dirty="0" err="1">
                <a:latin typeface="Garamond" pitchFamily="18" charset="0"/>
              </a:rPr>
              <a:t>Engbretson</a:t>
            </a:r>
            <a:endParaRPr lang="en-US" i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7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dirty="0" smtClean="0"/>
              <a:t>Annual Dredging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057400"/>
            <a:ext cx="4038600" cy="406876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In order </a:t>
            </a:r>
            <a:r>
              <a:rPr lang="en-US" sz="2800" dirty="0" smtClean="0"/>
              <a:t>to maintain an active Port annual </a:t>
            </a:r>
            <a:r>
              <a:rPr lang="en-US" sz="2800" dirty="0"/>
              <a:t>maintenance dredging is necessary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Annual </a:t>
            </a:r>
            <a:r>
              <a:rPr lang="en-US" sz="2800" dirty="0"/>
              <a:t>dredging of 100,000 to  250,000 cy of sediment </a:t>
            </a:r>
            <a:r>
              <a:rPr lang="en-US" sz="2800" dirty="0" smtClean="0"/>
              <a:t>that has settled </a:t>
            </a:r>
            <a:r>
              <a:rPr lang="en-US" sz="2800" dirty="0"/>
              <a:t>into the 14 mile long navigational channel</a:t>
            </a:r>
          </a:p>
        </p:txBody>
      </p:sp>
      <p:pic>
        <p:nvPicPr>
          <p:cNvPr id="7172" name="Picture 4" descr="Dredge Draw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905000"/>
            <a:ext cx="350996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/>
              <a:t>Dredging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038600" cy="406876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Difference between Navigational Dredging and Environmental Dredging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Different types of navigational dredge material from different river reaches</a:t>
            </a:r>
          </a:p>
        </p:txBody>
      </p:sp>
      <p:pic>
        <p:nvPicPr>
          <p:cNvPr id="8197" name="Picture 7" descr="dredg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752600"/>
            <a:ext cx="4648200" cy="3767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49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r>
              <a:rPr lang="en-US" sz="3200" dirty="0"/>
              <a:t>What to do with the Dredged Material?</a:t>
            </a:r>
          </a:p>
        </p:txBody>
      </p:sp>
      <p:pic>
        <p:nvPicPr>
          <p:cNvPr id="19460" name="Picture 4" descr="D:\_MG_2417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27091"/>
            <a:ext cx="4569687" cy="304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_MG_23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57200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2039845"/>
            <a:ext cx="4038600" cy="276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/>
              <a:t>Historical Disposal Options </a:t>
            </a:r>
            <a:r>
              <a:rPr lang="en-US" dirty="0" smtClean="0"/>
              <a:t>included:</a:t>
            </a:r>
          </a:p>
          <a:p>
            <a:r>
              <a:rPr lang="en-US" dirty="0" smtClean="0"/>
              <a:t>Open </a:t>
            </a:r>
            <a:r>
              <a:rPr lang="en-US" dirty="0"/>
              <a:t>water </a:t>
            </a:r>
            <a:r>
              <a:rPr lang="en-US" dirty="0" smtClean="0"/>
              <a:t>dumping</a:t>
            </a:r>
          </a:p>
          <a:p>
            <a:r>
              <a:rPr lang="en-US" dirty="0" smtClean="0"/>
              <a:t>In-water </a:t>
            </a:r>
            <a:r>
              <a:rPr lang="en-US" dirty="0"/>
              <a:t>Confined Disposal Facilities (</a:t>
            </a:r>
            <a:r>
              <a:rPr lang="en-US" dirty="0" err="1"/>
              <a:t>CDF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Renard </a:t>
            </a:r>
            <a:r>
              <a:rPr lang="en-US" dirty="0"/>
              <a:t>Island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dirty="0"/>
              <a:t>Disposal</a:t>
            </a:r>
          </a:p>
        </p:txBody>
      </p:sp>
      <p:pic>
        <p:nvPicPr>
          <p:cNvPr id="17410" name="Picture 2" descr="D:\_MG_243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02957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_MG_2440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181"/>
            <a:ext cx="4136877" cy="275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3600965"/>
            <a:ext cx="1676400" cy="381000"/>
          </a:xfrm>
          <a:prstGeom prst="rect">
            <a:avLst/>
          </a:prstGeom>
          <a:solidFill>
            <a:schemeClr val="accent1">
              <a:lumMod val="50000"/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BayPort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CDF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2054115"/>
            <a:ext cx="3733800" cy="38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Current </a:t>
            </a:r>
            <a:r>
              <a:rPr lang="en-US" dirty="0"/>
              <a:t>Disposal Options </a:t>
            </a:r>
            <a:r>
              <a:rPr lang="en-US" dirty="0" smtClean="0"/>
              <a:t>include:</a:t>
            </a:r>
          </a:p>
          <a:p>
            <a:r>
              <a:rPr lang="en-US" dirty="0" smtClean="0"/>
              <a:t>Upland </a:t>
            </a:r>
            <a:r>
              <a:rPr lang="en-US" dirty="0" err="1"/>
              <a:t>CDF</a:t>
            </a:r>
            <a:r>
              <a:rPr lang="en-US" dirty="0"/>
              <a:t> and beneficial reuse projects </a:t>
            </a:r>
            <a:endParaRPr lang="en-US" dirty="0" smtClean="0"/>
          </a:p>
          <a:p>
            <a:pPr lvl="1"/>
            <a:r>
              <a:rPr lang="en-US" dirty="0" smtClean="0"/>
              <a:t>Bayport CDF</a:t>
            </a:r>
          </a:p>
          <a:p>
            <a:pPr lvl="1"/>
            <a:r>
              <a:rPr lang="en-US" dirty="0" smtClean="0"/>
              <a:t>Cat </a:t>
            </a:r>
            <a:r>
              <a:rPr lang="en-US" dirty="0"/>
              <a:t>Island Chain Restoration </a:t>
            </a:r>
            <a:r>
              <a:rPr lang="en-US" dirty="0" smtClean="0"/>
              <a:t>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5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382000" cy="240065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kern="1200" dirty="0">
                <a:latin typeface="Arial" charset="0"/>
              </a:rPr>
              <a:t>Today the project’s primary focus continues to be habitat restoration and now has added the beneficial reuse of dredge material as a means of accomplishing the project.  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kern="1200" dirty="0" smtClean="0">
                <a:latin typeface="Arial" charset="0"/>
              </a:rPr>
              <a:t>The </a:t>
            </a:r>
            <a:r>
              <a:rPr lang="en-US" sz="2000" kern="1200" dirty="0">
                <a:latin typeface="Arial" charset="0"/>
              </a:rPr>
              <a:t>project is a partnership between Brown County, WDNR, WDOT, US Fish and Wildlife Service, US Army Corps of Engineers, USEPA UW-Sea Grant,  UW-Green Bay, Port Operators and the Fox River Group of paper mills 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457200" y="277813"/>
            <a:ext cx="8229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Current Project</a:t>
            </a:r>
            <a:endParaRPr lang="en-US" sz="3600" dirty="0"/>
          </a:p>
        </p:txBody>
      </p:sp>
      <p:pic>
        <p:nvPicPr>
          <p:cNvPr id="13316" name="Picture 6" descr="Por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925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19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University of Wisconsin - Greey Bay: Connecting Learning to Lif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19800"/>
            <a:ext cx="26574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" descr="Official Web page of the U S Fish and Wildlife Servic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0"/>
            <a:ext cx="10144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5" descr="Clicking here will take you to the DNR Home Page">
            <a:hlinkClick r:id="rId9" tooltip="Clicking here will &#10;take you the DNR Home Pag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15716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9" descr="Wisconsin Department of Transportation Logo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6388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5" descr="cast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0"/>
            <a:ext cx="11430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7" descr="Sea Grant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91200"/>
            <a:ext cx="13239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9" descr="[logo] US EPA">
            <a:hlinkClick r:id="rId15" tooltip="US EPA home pag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86200"/>
            <a:ext cx="12954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30" descr="Trustee Council logo 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800"/>
            <a:ext cx="91281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9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7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405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2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941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11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870886"/>
              </p:ext>
            </p:extLst>
          </p:nvPr>
        </p:nvGraphicFramePr>
        <p:xfrm>
          <a:off x="1364479" y="1752600"/>
          <a:ext cx="6179321" cy="2281239"/>
        </p:xfrm>
        <a:graphic>
          <a:graphicData uri="http://schemas.openxmlformats.org/drawingml/2006/table">
            <a:tbl>
              <a:tblPr/>
              <a:tblGrid>
                <a:gridCol w="1728216"/>
                <a:gridCol w="1395984"/>
                <a:gridCol w="3055121"/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Island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Area (acres)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Storage Capacity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(yards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West Island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630,000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Central Island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720,000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East Island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1,000,000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512" name="Text Box 80"/>
          <p:cNvSpPr txBox="1">
            <a:spLocks noChangeArrowheads="1"/>
          </p:cNvSpPr>
          <p:nvPr/>
        </p:nvSpPr>
        <p:spPr bwMode="auto">
          <a:xfrm>
            <a:off x="762000" y="5334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/>
              <a:t>Disposal Capacity</a:t>
            </a:r>
          </a:p>
        </p:txBody>
      </p:sp>
      <p:sp>
        <p:nvSpPr>
          <p:cNvPr id="18513" name="Text Box 81"/>
          <p:cNvSpPr txBox="1">
            <a:spLocks noChangeArrowheads="1"/>
          </p:cNvSpPr>
          <p:nvPr/>
        </p:nvSpPr>
        <p:spPr bwMode="auto">
          <a:xfrm>
            <a:off x="685800" y="4724400"/>
            <a:ext cx="83058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Only outer harbor “clean sediments” will be placed onto the </a:t>
            </a:r>
            <a:r>
              <a:rPr lang="en-US" dirty="0" smtClean="0"/>
              <a:t>islands</a:t>
            </a:r>
            <a:endParaRPr lang="en-US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 Spine of islands will be initially constructed and provide immediate wave protection and environmental benefits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71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Barrier Cross Section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6457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_MG_237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4"/>
          <p:cNvSpPr txBox="1">
            <a:spLocks noChangeArrowheads="1"/>
          </p:cNvSpPr>
          <p:nvPr/>
        </p:nvSpPr>
        <p:spPr bwMode="auto">
          <a:xfrm>
            <a:off x="228600" y="228600"/>
            <a:ext cx="7848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9pPr>
          </a:lstStyle>
          <a:p>
            <a:r>
              <a:rPr lang="en-US" dirty="0"/>
              <a:t>Project Costs</a:t>
            </a:r>
          </a:p>
        </p:txBody>
      </p:sp>
      <p:sp>
        <p:nvSpPr>
          <p:cNvPr id="32771" name="Text Box 26"/>
          <p:cNvSpPr txBox="1">
            <a:spLocks noChangeArrowheads="1"/>
          </p:cNvSpPr>
          <p:nvPr/>
        </p:nvSpPr>
        <p:spPr bwMode="auto">
          <a:xfrm>
            <a:off x="1143000" y="1012885"/>
            <a:ext cx="65532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>
                <a:latin typeface="Calibri" pitchFamily="34" charset="0"/>
                <a:cs typeface="Calibri" pitchFamily="34" charset="0"/>
              </a:rPr>
              <a:t>Project Cost 				$34,190,889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Less GLRI Grant				</a:t>
            </a:r>
            <a:r>
              <a:rPr lang="en-US" u="sng" dirty="0">
                <a:latin typeface="Calibri" pitchFamily="34" charset="0"/>
                <a:cs typeface="Calibri" pitchFamily="34" charset="0"/>
              </a:rPr>
              <a:t>$  1,500,000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Total Project Costs				$32,690,889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65% Federal Share				$21,249,077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35% Non-Federal Share			</a:t>
            </a:r>
            <a:r>
              <a:rPr lang="en-US" u="sng" dirty="0">
                <a:latin typeface="Calibri" pitchFamily="34" charset="0"/>
                <a:cs typeface="Calibri" pitchFamily="34" charset="0"/>
              </a:rPr>
              <a:t>$11,441,811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Total Project Costs				$32,690,889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Non-Federal Funding Sources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WDOT Harbor Assistance Grant	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	$</a:t>
            </a:r>
            <a:r>
              <a:rPr lang="en-US" dirty="0">
                <a:latin typeface="Calibri" pitchFamily="34" charset="0"/>
                <a:cs typeface="Calibri" pitchFamily="34" charset="0"/>
              </a:rPr>
              <a:t>7,141,835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NRDA Funds				$   800,000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Terminal Operator Harbor Fees	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	$ 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499,000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Brown County				$   336,459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Brown County In-Kind			</a:t>
            </a:r>
            <a:r>
              <a:rPr lang="en-US" u="sng" dirty="0">
                <a:latin typeface="Calibri" pitchFamily="34" charset="0"/>
                <a:cs typeface="Calibri" pitchFamily="34" charset="0"/>
              </a:rPr>
              <a:t>$   150,000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Total Non-Federal Funds			$8,927,294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27% Non-Federal Cash Contribution		$8,927,294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Value of Lands, Easements			</a:t>
            </a:r>
            <a:r>
              <a:rPr lang="en-US" u="sng" dirty="0">
                <a:latin typeface="Calibri" pitchFamily="34" charset="0"/>
                <a:cs typeface="Calibri" pitchFamily="34" charset="0"/>
              </a:rPr>
              <a:t>$   250,000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Total Non-Federal Contribution	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	$9,177,294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762000" y="5334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Project Outcome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229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30-50 years worth of disposal capacity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Beneficial reuse of dredged material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2.5 mile wave barrier and re-establishment of 272 acres of islands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Wave barrier will protect 1,400 acres and provide critical habitat for birds, fish and mammals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Sustain jobs, industries and economic outputs of the Port of Green Bay for NE Wisconsin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413794" y="1626919"/>
            <a:ext cx="441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Questions?</a:t>
            </a:r>
          </a:p>
        </p:txBody>
      </p:sp>
      <p:pic>
        <p:nvPicPr>
          <p:cNvPr id="4" name="Picture 5" descr="Por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81" y="2666998"/>
            <a:ext cx="864426" cy="10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762000" y="5334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/>
              <a:t>Project Timeline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983673" y="1174750"/>
            <a:ext cx="7086600" cy="500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 </a:t>
            </a:r>
            <a:r>
              <a:rPr lang="en-US" sz="2200" b="1" dirty="0"/>
              <a:t>Planning and approvals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200" dirty="0" smtClean="0"/>
              <a:t>Dredged </a:t>
            </a:r>
            <a:r>
              <a:rPr lang="en-US" sz="2200" dirty="0"/>
              <a:t>Material Management Plan – Fall 2009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200" dirty="0"/>
              <a:t> Project Partnership Agreement – Summer 2012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200" dirty="0"/>
              <a:t> Plans and Specifications – Summer 2012</a:t>
            </a:r>
          </a:p>
          <a:p>
            <a:pPr>
              <a:spcBef>
                <a:spcPct val="50000"/>
              </a:spcBef>
            </a:pPr>
            <a:r>
              <a:rPr lang="en-US" sz="2200" dirty="0"/>
              <a:t> </a:t>
            </a:r>
            <a:r>
              <a:rPr lang="en-US" sz="2200" b="1" dirty="0"/>
              <a:t>Spine </a:t>
            </a:r>
            <a:r>
              <a:rPr lang="en-US" sz="2200" b="1" dirty="0" smtClean="0"/>
              <a:t>Construction </a:t>
            </a:r>
            <a:endParaRPr lang="en-US" sz="2200" b="1" dirty="0"/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200" dirty="0" smtClean="0"/>
              <a:t>Phase 1 – Brown County GLRI EPA Grant – Access Road and Wave Barrier - Summer 2012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200" dirty="0" smtClean="0"/>
              <a:t>Phase 2 – US Army Corps GLRI Funding – Wave Barrier and Island Sides - Fall 2012 to Winter 2014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200" dirty="0" smtClean="0"/>
              <a:t>Phase 3 – US Army Corps – Filling of Island – 20-30 Years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911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762000" y="533400"/>
            <a:ext cx="701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/>
              <a:t>Project </a:t>
            </a:r>
            <a:r>
              <a:rPr lang="en-US" sz="3600" dirty="0" smtClean="0"/>
              <a:t>Outcomes</a:t>
            </a:r>
            <a:endParaRPr lang="en-US" sz="3600" dirty="0"/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81000" y="1524000"/>
            <a:ext cx="8229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30-50 years worth of disposal capacity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Beneficial reuse of dredged material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2.5 mile wave barrier and re-establishment of 272 acres of islands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Wave barrier will protect 1,400 acres and provide critical habitat for birds, fish and mammals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 smtClean="0"/>
              <a:t>Sustain jobs, industries and economic outputs of the Port of Green Bay for NE Wisconsin</a:t>
            </a:r>
          </a:p>
        </p:txBody>
      </p:sp>
    </p:spTree>
    <p:extLst>
      <p:ext uri="{BB962C8B-B14F-4D97-AF65-F5344CB8AC3E}">
        <p14:creationId xmlns:p14="http://schemas.microsoft.com/office/powerpoint/2010/main" val="24219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152400"/>
            <a:ext cx="8201024" cy="651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I 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78" y="150264"/>
            <a:ext cx="2197456" cy="39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/>
          <p:cNvSpPr>
            <a:spLocks noChangeAspect="1" noChangeArrowheads="1" noTextEdit="1"/>
          </p:cNvSpPr>
          <p:nvPr/>
        </p:nvSpPr>
        <p:spPr bwMode="auto">
          <a:xfrm>
            <a:off x="3657600" y="835025"/>
            <a:ext cx="50768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5181600" y="152400"/>
            <a:ext cx="1066800" cy="1905000"/>
          </a:xfrm>
          <a:prstGeom prst="rect">
            <a:avLst/>
          </a:prstGeom>
          <a:noFill/>
          <a:ln w="222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0" y="311805"/>
            <a:ext cx="93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See Map Detail</a:t>
            </a:r>
            <a:endParaRPr lang="en-US" sz="1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9460" name="Picture 4" descr="19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86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map of historic island loc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Port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791200"/>
            <a:ext cx="739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uck Creek Delta looking NW 1966 (Erdma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355725" y="187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81000" y="3657600"/>
            <a:ext cx="8763000" cy="276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Historic Western view of lower Green Bay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Expansive emergent marshes (e.g. Duck Creek delta)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Numerous small islands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Beaches and mud flats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Submerged aquatic plant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beds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477000" y="6459066"/>
            <a:ext cx="26319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Photo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Courtesy of  Tom 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Erdman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1966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at Island Chain 19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41325" y="2936875"/>
            <a:ext cx="12611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Cat Island 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170701" y="2800290"/>
            <a:ext cx="19382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Lone Tree Island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156325" y="1946275"/>
            <a:ext cx="15814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Willow Island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105400" y="1031875"/>
            <a:ext cx="14253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Bass Islands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 rot="21074593">
            <a:off x="3202787" y="3273872"/>
            <a:ext cx="22043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Navigation Channel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007172" y="4418000"/>
            <a:ext cx="15421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eaLnBrk="1" hangingPunct="1">
              <a:defRPr sz="20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Grassy Island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28600" y="5638800"/>
            <a:ext cx="6553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1966 during low water levels</a:t>
            </a:r>
          </a:p>
          <a:p>
            <a:pPr eaLnBrk="1" hangingPunct="1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Islands extend 2.5 miles into Green Bay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477000" y="6459066"/>
            <a:ext cx="26319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Photo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Courtesy of  Tom </a:t>
            </a:r>
            <a:r>
              <a:rPr lang="en-US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Erdman 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1966</a:t>
            </a:r>
            <a:endParaRPr lang="en-US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1947</TotalTime>
  <Words>1093</Words>
  <Application>Microsoft Office PowerPoint</Application>
  <PresentationFormat>On-screen Show (4:3)</PresentationFormat>
  <Paragraphs>243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Ripple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Lost habitat affects</vt:lpstr>
      <vt:lpstr>Fisheries Benefits from Recreation of Cat Island Chain </vt:lpstr>
      <vt:lpstr>Improved Nursery Habitat</vt:lpstr>
      <vt:lpstr>Sunfish Species</vt:lpstr>
      <vt:lpstr>PowerPoint Presentation</vt:lpstr>
      <vt:lpstr>Improved Predation</vt:lpstr>
      <vt:lpstr>Annual Dredging</vt:lpstr>
      <vt:lpstr>Dredging</vt:lpstr>
      <vt:lpstr>What to do with the Dredged Material?</vt:lpstr>
      <vt:lpstr>Disposal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Wave Barrier Cross Section</vt:lpstr>
      <vt:lpstr>PowerPoint Presentation</vt:lpstr>
      <vt:lpstr>PowerPoint Presentation</vt:lpstr>
      <vt:lpstr>PowerPoint Presentation</vt:lpstr>
      <vt:lpstr>PowerPoint Presentation</vt:lpstr>
    </vt:vector>
  </TitlesOfParts>
  <Company>Brown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haen_dr</dc:creator>
  <cp:lastModifiedBy>Haen_DR</cp:lastModifiedBy>
  <cp:revision>78</cp:revision>
  <cp:lastPrinted>2012-07-20T12:40:39Z</cp:lastPrinted>
  <dcterms:created xsi:type="dcterms:W3CDTF">2009-08-11T19:44:21Z</dcterms:created>
  <dcterms:modified xsi:type="dcterms:W3CDTF">2012-10-16T15:38:39Z</dcterms:modified>
</cp:coreProperties>
</file>